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2"/>
  </p:notesMasterIdLst>
  <p:handoutMasterIdLst>
    <p:handoutMasterId r:id="rId63"/>
  </p:handoutMasterIdLst>
  <p:sldIdLst>
    <p:sldId id="394" r:id="rId3"/>
    <p:sldId id="466" r:id="rId4"/>
    <p:sldId id="500" r:id="rId5"/>
    <p:sldId id="509" r:id="rId6"/>
    <p:sldId id="506" r:id="rId7"/>
    <p:sldId id="507" r:id="rId8"/>
    <p:sldId id="510" r:id="rId9"/>
    <p:sldId id="508" r:id="rId10"/>
    <p:sldId id="511" r:id="rId11"/>
    <p:sldId id="515" r:id="rId12"/>
    <p:sldId id="535" r:id="rId13"/>
    <p:sldId id="570" r:id="rId14"/>
    <p:sldId id="530" r:id="rId15"/>
    <p:sldId id="534" r:id="rId16"/>
    <p:sldId id="532" r:id="rId17"/>
    <p:sldId id="533" r:id="rId18"/>
    <p:sldId id="531" r:id="rId19"/>
    <p:sldId id="537" r:id="rId20"/>
    <p:sldId id="538" r:id="rId21"/>
    <p:sldId id="539" r:id="rId22"/>
    <p:sldId id="512" r:id="rId23"/>
    <p:sldId id="525" r:id="rId24"/>
    <p:sldId id="540" r:id="rId25"/>
    <p:sldId id="541" r:id="rId26"/>
    <p:sldId id="542" r:id="rId27"/>
    <p:sldId id="543" r:id="rId28"/>
    <p:sldId id="514" r:id="rId29"/>
    <p:sldId id="544" r:id="rId30"/>
    <p:sldId id="545" r:id="rId31"/>
    <p:sldId id="546" r:id="rId32"/>
    <p:sldId id="517" r:id="rId33"/>
    <p:sldId id="547" r:id="rId34"/>
    <p:sldId id="548" r:id="rId35"/>
    <p:sldId id="549" r:id="rId36"/>
    <p:sldId id="550" r:id="rId37"/>
    <p:sldId id="552" r:id="rId38"/>
    <p:sldId id="553" r:id="rId39"/>
    <p:sldId id="565" r:id="rId40"/>
    <p:sldId id="554" r:id="rId41"/>
    <p:sldId id="555" r:id="rId42"/>
    <p:sldId id="519" r:id="rId43"/>
    <p:sldId id="557" r:id="rId44"/>
    <p:sldId id="529" r:id="rId45"/>
    <p:sldId id="558" r:id="rId46"/>
    <p:sldId id="559" r:id="rId47"/>
    <p:sldId id="556" r:id="rId48"/>
    <p:sldId id="527" r:id="rId49"/>
    <p:sldId id="569" r:id="rId50"/>
    <p:sldId id="521" r:id="rId51"/>
    <p:sldId id="560" r:id="rId52"/>
    <p:sldId id="561" r:id="rId53"/>
    <p:sldId id="562" r:id="rId54"/>
    <p:sldId id="563" r:id="rId55"/>
    <p:sldId id="566" r:id="rId56"/>
    <p:sldId id="567" r:id="rId57"/>
    <p:sldId id="568" r:id="rId58"/>
    <p:sldId id="573" r:id="rId59"/>
    <p:sldId id="352" r:id="rId60"/>
    <p:sldId id="572" r:id="rId6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B39"/>
    <a:srgbClr val="E85C0E"/>
    <a:srgbClr val="F8DC9E"/>
    <a:srgbClr val="FBEEDC"/>
    <a:srgbClr val="FBEEC9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144" y="5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68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5/19/2017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34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778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728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5/19/2017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1719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jetbrains.com/webstorm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jetbrains.com/webstor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beta.visualstudio.com/vs/node-j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ythagorean_theorem" TargetMode="External"/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73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70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72.png"/><Relationship Id="rId5" Type="http://schemas.openxmlformats.org/officeDocument/2006/relationships/image" Target="../media/image69.png"/><Relationship Id="rId15" Type="http://schemas.openxmlformats.org/officeDocument/2006/relationships/image" Target="../media/image74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76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71.png"/><Relationship Id="rId14" Type="http://schemas.openxmlformats.org/officeDocument/2006/relationships/hyperlink" Target="http://www.telenor.b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77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8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Introduction to JavaScript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 JS Syntax, JS IDE, Mix HTML and JS,</a:t>
            </a:r>
            <a:br>
              <a:rPr lang="en-US" dirty="0"/>
            </a:br>
            <a:r>
              <a:rPr lang="en-US" dirty="0"/>
              <a:t>JS Data Types, Variables and Scope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59679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73218" y="3599490"/>
            <a:ext cx="1522725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 to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22816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55379" y="3505200"/>
            <a:ext cx="4421084" cy="2594942"/>
          </a:xfr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78" y="3585542"/>
            <a:ext cx="2493622" cy="249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71416"/>
            <a:ext cx="8938472" cy="820600"/>
          </a:xfrm>
        </p:spPr>
        <p:txBody>
          <a:bodyPr/>
          <a:lstStyle/>
          <a:p>
            <a:r>
              <a:rPr lang="en-US" dirty="0"/>
              <a:t>JavaScript 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/>
              <a:t>Development Environments for JS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89" y="1995778"/>
            <a:ext cx="1929769" cy="1929769"/>
          </a:xfrm>
          <a:prstGeom prst="roundRect">
            <a:avLst>
              <a:gd name="adj" fmla="val 4236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</p:pic>
      <p:pic>
        <p:nvPicPr>
          <p:cNvPr id="7" name="Picture 4" descr="http://gustaff-weldon.github.io/meetjs/debugging-node/img/webstorm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186" y="1371600"/>
            <a:ext cx="2825375" cy="282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upload.wikimedia.org/wikipedia/commons/thumb/e/e4/Visual_Studio_2013_Logo.svg/500px-Visual_Studio_2013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056" y="1995778"/>
            <a:ext cx="1865933" cy="192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104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Web Browser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9942" y="1143000"/>
            <a:ext cx="4895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Developer Console: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[F12]</a:t>
            </a:r>
          </a:p>
        </p:txBody>
      </p:sp>
      <p:pic>
        <p:nvPicPr>
          <p:cNvPr id="1026" name="Picture 2" descr="Резултат с изображение за chrome web brow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441" y="2411162"/>
            <a:ext cx="3430171" cy="34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16" y="2034415"/>
            <a:ext cx="5762625" cy="418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01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441" y="2446121"/>
            <a:ext cx="3554363" cy="339521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Firefox Web Browser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9942" y="1143000"/>
            <a:ext cx="7404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Developer Console: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[Ctrl] + [Shift] + [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192" b="2286"/>
          <a:stretch/>
        </p:blipFill>
        <p:spPr>
          <a:xfrm>
            <a:off x="836613" y="2411162"/>
            <a:ext cx="6172200" cy="322763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8440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Latest Node.js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46350" y="1447800"/>
            <a:ext cx="7096125" cy="4752975"/>
            <a:chOff x="2517561" y="1841616"/>
            <a:chExt cx="7096125" cy="47529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7561" y="1841616"/>
              <a:ext cx="7096125" cy="4752975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grpSp>
          <p:nvGrpSpPr>
            <p:cNvPr id="9" name="Group 8"/>
            <p:cNvGrpSpPr/>
            <p:nvPr/>
          </p:nvGrpSpPr>
          <p:grpSpPr>
            <a:xfrm>
              <a:off x="6136509" y="3892037"/>
              <a:ext cx="2436111" cy="2375008"/>
              <a:chOff x="6134978" y="3823243"/>
              <a:chExt cx="2347541" cy="2233845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6134978" y="5181600"/>
                <a:ext cx="2347541" cy="875488"/>
              </a:xfrm>
              <a:prstGeom prst="roundRect">
                <a:avLst>
                  <a:gd name="adj" fmla="val 3192"/>
                </a:avLst>
              </a:prstGeom>
              <a:noFill/>
              <a:ln w="12700">
                <a:solidFill>
                  <a:schemeClr val="accent1">
                    <a:lumMod val="50000"/>
                  </a:schemeClr>
                </a:solidFill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8" name="Arrow: Down 7"/>
              <p:cNvSpPr/>
              <p:nvPr/>
            </p:nvSpPr>
            <p:spPr>
              <a:xfrm rot="1386504">
                <a:off x="7951327" y="3823243"/>
                <a:ext cx="507493" cy="1270840"/>
              </a:xfrm>
              <a:prstGeom prst="downArrow">
                <a:avLst/>
              </a:prstGeom>
              <a:solidFill>
                <a:schemeClr val="tx2">
                  <a:lumMod val="75000"/>
                </a:schemeClr>
              </a:solidFill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5282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143000"/>
            <a:ext cx="6288002" cy="2430279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Node.js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Server-side JavaScript runtime</a:t>
            </a:r>
          </a:p>
          <a:p>
            <a:pPr lvl="1"/>
            <a:r>
              <a:rPr lang="en-US" dirty="0"/>
              <a:t>Chrome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V8</a:t>
            </a:r>
            <a:r>
              <a:rPr lang="en-US" dirty="0"/>
              <a:t> JavaScript engine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162" y="1314896"/>
            <a:ext cx="4223650" cy="31809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46813" y="4880954"/>
            <a:ext cx="4985650" cy="131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18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b="1" noProof="1">
                <a:solidFill>
                  <a:srgbClr val="FBEEC9">
                    <a:lumMod val="75000"/>
                  </a:srgbClr>
                </a:solidFill>
              </a:rPr>
              <a:t>npm</a:t>
            </a:r>
            <a:r>
              <a:rPr lang="en-US" sz="3400" dirty="0">
                <a:solidFill>
                  <a:prstClr val="white"/>
                </a:solidFill>
              </a:rPr>
              <a:t> package manager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Install node packages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65" y="3385529"/>
            <a:ext cx="51054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9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542212" y="2075272"/>
            <a:ext cx="4133850" cy="1568497"/>
          </a:xfrm>
        </p:spPr>
        <p:txBody>
          <a:bodyPr/>
          <a:lstStyle/>
          <a:p>
            <a:r>
              <a:rPr lang="en-US" noProof="1"/>
              <a:t>Install</a:t>
            </a:r>
            <a:br>
              <a:rPr lang="en-US" noProof="1"/>
            </a:br>
            <a:r>
              <a:rPr lang="en-US" noProof="1"/>
              <a:t>WebStorm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542212" y="3816235"/>
            <a:ext cx="4133850" cy="1365365"/>
          </a:xfrm>
        </p:spPr>
        <p:txBody>
          <a:bodyPr/>
          <a:lstStyle/>
          <a:p>
            <a:r>
              <a:rPr lang="en-US" dirty="0"/>
              <a:t>Very Smart JavaScript IDE</a:t>
            </a: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8" y="900103"/>
            <a:ext cx="6559544" cy="530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52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2438400"/>
            <a:ext cx="6284999" cy="4038600"/>
          </a:xfrm>
        </p:spPr>
        <p:txBody>
          <a:bodyPr/>
          <a:lstStyle/>
          <a:p>
            <a:r>
              <a:rPr lang="en-US" dirty="0"/>
              <a:t>Powerful IDE for HTML5</a:t>
            </a:r>
          </a:p>
          <a:p>
            <a:pPr lvl="1"/>
            <a:r>
              <a:rPr lang="en-US" dirty="0"/>
              <a:t>JavaScript, HTML, CSS</a:t>
            </a:r>
          </a:p>
          <a:p>
            <a:pPr lvl="1"/>
            <a:r>
              <a:rPr lang="en-US" dirty="0"/>
              <a:t>Babel, TypeScript, Sass / LESS, …</a:t>
            </a:r>
          </a:p>
          <a:p>
            <a:r>
              <a:rPr lang="en-US" dirty="0"/>
              <a:t>Code, run, debug JS code</a:t>
            </a:r>
          </a:p>
          <a:p>
            <a:r>
              <a:rPr lang="en-US" dirty="0"/>
              <a:t>Paid product</a:t>
            </a:r>
          </a:p>
          <a:p>
            <a:pPr lvl="1"/>
            <a:r>
              <a:rPr lang="en-US" dirty="0"/>
              <a:t>Free license for SoftUni students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WebStorm</a:t>
            </a: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211" y="1219200"/>
            <a:ext cx="4932178" cy="5152516"/>
          </a:xfrm>
          <a:prstGeom prst="rect">
            <a:avLst/>
          </a:prstGeom>
        </p:spPr>
      </p:pic>
      <p:pic>
        <p:nvPicPr>
          <p:cNvPr id="2050" name="Picture 2" descr="Резултат с изображение за webstorm logo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3" t="-2903" r="-2903" b="-2903"/>
          <a:stretch/>
        </p:blipFill>
        <p:spPr bwMode="auto">
          <a:xfrm>
            <a:off x="1016719" y="1171689"/>
            <a:ext cx="4544294" cy="1022466"/>
          </a:xfrm>
          <a:prstGeom prst="roundRect">
            <a:avLst>
              <a:gd name="adj" fmla="val 3581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5253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WebStorm Debugger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0" y="1174199"/>
            <a:ext cx="9753602" cy="520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3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Optionally, install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 </a:t>
            </a:r>
            <a:r>
              <a:rPr lang="en-US" dirty="0"/>
              <a:t>2015 Community (free)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Optionally, install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Node.js Tools for Visual Studio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 + Node.js Tools</a:t>
            </a:r>
            <a:endParaRPr lang="en-US" dirty="0"/>
          </a:p>
        </p:txBody>
      </p:sp>
      <p:pic>
        <p:nvPicPr>
          <p:cNvPr id="5" name="Picture 2" descr="http://upload.wikimedia.org/wikipedia/commons/2/20/Visualstudio_logo.pn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39" t="-15316" r="-5739" b="-15316"/>
          <a:stretch/>
        </p:blipFill>
        <p:spPr bwMode="auto">
          <a:xfrm>
            <a:off x="1573418" y="2086095"/>
            <a:ext cx="6970568" cy="1555010"/>
          </a:xfrm>
          <a:prstGeom prst="roundRect">
            <a:avLst>
              <a:gd name="adj" fmla="val 3458"/>
            </a:avLst>
          </a:prstGeom>
          <a:solidFill>
            <a:schemeClr val="tx1"/>
          </a:solidFill>
          <a:extLst/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418" y="4905920"/>
            <a:ext cx="6970568" cy="1214914"/>
          </a:xfrm>
          <a:prstGeom prst="roundRect">
            <a:avLst>
              <a:gd name="adj" fmla="val 3458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3259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like the C# debugger</a:t>
            </a:r>
          </a:p>
          <a:p>
            <a:r>
              <a:rPr lang="en-US" dirty="0"/>
              <a:t>Toggle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breakpoint</a:t>
            </a:r>
            <a:r>
              <a:rPr lang="en-US" dirty="0"/>
              <a:t> and start debugging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[F5]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Node.js in Visual Studio</a:t>
            </a:r>
            <a:endParaRPr lang="bg-B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0" y="2869142"/>
            <a:ext cx="4838660" cy="337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2869142"/>
            <a:ext cx="5105400" cy="337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5645676" y="4588933"/>
            <a:ext cx="62812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375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Compilers, Interpreters, VMs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JavaScript IDEs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JavaScript Syntax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Mixing HTML and JS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Data Types in JS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Variables and Scope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Using the JS Console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2057085"/>
            <a:ext cx="1829115" cy="182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033" y="4383674"/>
            <a:ext cx="1712327" cy="17123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0745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617999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Problem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dirty="0"/>
              <a:t>the console is lost just after my JS program finishes</a:t>
            </a:r>
          </a:p>
          <a:p>
            <a:pPr lvl="1"/>
            <a:r>
              <a:rPr lang="en-US" dirty="0"/>
              <a:t>I can't see the program output</a:t>
            </a:r>
          </a:p>
          <a:p>
            <a:pPr lvl="1"/>
            <a:r>
              <a:rPr lang="en-US" dirty="0"/>
              <a:t>How to keep it?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+ Node.js Tools: Lost Console Output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050" y="2514600"/>
            <a:ext cx="6704762" cy="39007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412" y="1066694"/>
            <a:ext cx="5907536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57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99340" y="5427800"/>
            <a:ext cx="8938472" cy="820600"/>
          </a:xfrm>
        </p:spPr>
        <p:txBody>
          <a:bodyPr/>
          <a:lstStyle/>
          <a:p>
            <a:r>
              <a:rPr lang="en-US" dirty="0"/>
              <a:t>JavaScript Syntax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97262">
            <a:off x="4239774" y="1407004"/>
            <a:ext cx="3457604" cy="34576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812" y="2362200"/>
            <a:ext cx="2017951" cy="20118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04212" y="2362200"/>
            <a:ext cx="2017950" cy="2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52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/>
              <a:t>The JavaScript syntax is similar to C#, Java and PHP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Operators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++</a:t>
            </a:r>
            <a:r>
              <a:rPr lang="en-US" dirty="0"/>
              <a:t>, …)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Variables (typeless)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Conditional statements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Loops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Functions (with parameters and return value)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Arrays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arr[5]</a:t>
            </a:r>
            <a:r>
              <a:rPr lang="en-US" dirty="0"/>
              <a:t>) and associative arrays </a:t>
            </a:r>
            <a:r>
              <a:rPr lang="en-US" noProof="1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arr['maria']</a:t>
            </a:r>
            <a:r>
              <a:rPr lang="en-US" noProof="1"/>
              <a:t>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Objects and classes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Syntax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97262">
            <a:off x="8862349" y="2234537"/>
            <a:ext cx="2361590" cy="236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0413" y="1151121"/>
            <a:ext cx="5903999" cy="5570355"/>
          </a:xfrm>
        </p:spPr>
        <p:txBody>
          <a:bodyPr/>
          <a:lstStyle/>
          <a:p>
            <a:r>
              <a:rPr lang="en-US" dirty="0"/>
              <a:t>JS variables, operators, expressions</a:t>
            </a:r>
            <a:r>
              <a:rPr lang="en-US"/>
              <a:t>, statements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JavaScript Code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1500" y="2649213"/>
            <a:ext cx="4839512" cy="31419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 = 5;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 = 3;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 = 2;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sum = a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console.log(sum);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232" y="1595477"/>
            <a:ext cx="5384380" cy="419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72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Function to Sum 3 Numbers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9500" y="2239618"/>
            <a:ext cx="10492712" cy="30650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sumNumbers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b, c)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a + b + c;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console.log(sum);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504112" y="2915126"/>
            <a:ext cx="3463738" cy="1242076"/>
          </a:xfrm>
          <a:prstGeom prst="wedgeRoundRectCallout">
            <a:avLst>
              <a:gd name="adj1" fmla="val -88208"/>
              <a:gd name="adj2" fmla="val -48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The input comes as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number arguments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5713412" y="4394468"/>
            <a:ext cx="2895600" cy="1032417"/>
          </a:xfrm>
          <a:prstGeom prst="wedgeRoundRectCallout">
            <a:avLst>
              <a:gd name="adj1" fmla="val -68508"/>
              <a:gd name="adj2" fmla="val -377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Print the sum at the console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3883954" y="1092080"/>
            <a:ext cx="3124200" cy="1025314"/>
          </a:xfrm>
          <a:prstGeom prst="wedgeRoundRectCallout">
            <a:avLst>
              <a:gd name="adj1" fmla="val -66468"/>
              <a:gd name="adj2" fmla="val 656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camelCase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for function names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923212" y="1579388"/>
            <a:ext cx="2625538" cy="1126525"/>
          </a:xfrm>
          <a:prstGeom prst="wedgeRoundRectCallout">
            <a:avLst>
              <a:gd name="adj1" fmla="val -71931"/>
              <a:gd name="adj2" fmla="val 386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stays on the same line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6677" y="61349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83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361199" cy="5570355"/>
          </a:xfrm>
        </p:spPr>
        <p:txBody>
          <a:bodyPr/>
          <a:lstStyle/>
          <a:p>
            <a:r>
              <a:rPr lang="en-US" dirty="0"/>
              <a:t>Call the function with three arguments holding numbers: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Function in Your Browser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8012" y="2514600"/>
            <a:ext cx="61722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sumNumbers(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</a:t>
            </a:r>
            <a:endParaRPr lang="it-IT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012" y="3858472"/>
            <a:ext cx="61722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sumNumbers(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  <a:endParaRPr lang="it-IT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08012" y="5202344"/>
            <a:ext cx="61722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sumNumbers(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-6</a:t>
            </a:r>
            <a:endParaRPr lang="it-IT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211" y="2067772"/>
            <a:ext cx="48958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7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151121"/>
            <a:ext cx="9034463" cy="4945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Function in the Judge System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624" y="1507313"/>
            <a:ext cx="6605588" cy="22722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8775510" y="5022376"/>
            <a:ext cx="982639" cy="709684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3474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58968"/>
            <a:ext cx="8938472" cy="820600"/>
          </a:xfrm>
        </p:spPr>
        <p:txBody>
          <a:bodyPr/>
          <a:lstStyle/>
          <a:p>
            <a:r>
              <a:rPr lang="en-US" dirty="0"/>
              <a:t>Mix HTML and JavaScript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37136"/>
            <a:ext cx="8938472" cy="688256"/>
          </a:xfrm>
        </p:spPr>
        <p:txBody>
          <a:bodyPr/>
          <a:lstStyle/>
          <a:p>
            <a:r>
              <a:rPr lang="en-US" dirty="0"/>
              <a:t>Using JS Code from HTML Page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273">
            <a:off x="8200262" y="1458962"/>
            <a:ext cx="2857524" cy="28575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656" y="1258113"/>
            <a:ext cx="4374980" cy="3048304"/>
          </a:xfrm>
          <a:prstGeom prst="rect">
            <a:avLst/>
          </a:prstGeom>
          <a:effectLst>
            <a:glow rad="101600">
              <a:schemeClr val="tx1">
                <a:lumMod val="85000"/>
                <a:alpha val="60000"/>
              </a:schemeClr>
            </a:glow>
          </a:effectLst>
        </p:spPr>
      </p:pic>
      <p:pic>
        <p:nvPicPr>
          <p:cNvPr id="4102" name="Picture 6" descr="Резултат с изображение за browser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16" y="1935434"/>
            <a:ext cx="1689259" cy="168925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12" y="1357495"/>
            <a:ext cx="3072650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15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31100" y="3083668"/>
            <a:ext cx="7315200" cy="2308700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Mixing HTML + JavaScript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9500" y="1123544"/>
            <a:ext cx="10492712" cy="52964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&lt;h1&gt;JavaScript in the HTML page&lt;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(let i=1; i&lt;=10; i++)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document.write(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`&lt;p&gt;${i}&lt;/p&gt;`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612" y="1333574"/>
            <a:ext cx="2369694" cy="486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9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Numbers with HTML Form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97372" y="1163266"/>
            <a:ext cx="10797512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num1: &lt;input type="text"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 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num2: &lt;input type="text"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 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sum: &lt;input type="text"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 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type="button" value="Sum"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calcSum()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97372" y="3782033"/>
            <a:ext cx="10797512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calcSum()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num1 = document.getElementsByName('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')[0].value;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num2 = document.getElementsByName('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num2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')[0].value;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Number(num1) + Number(num2);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document.getElementsByName('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')[0].value = sum;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374" y="220496"/>
            <a:ext cx="2584147" cy="2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0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JavaScript File from HTML Document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08662" y="1746798"/>
            <a:ext cx="5204750" cy="445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src="numbers.js"&gt;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type="submit"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onclick="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printRandNum()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08662" y="1215965"/>
            <a:ext cx="5204750" cy="53083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random-nums.html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147462" y="1749095"/>
            <a:ext cx="5433350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printRandNum()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 = Math.round(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Math.random() * 100);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document.body.innerHTML +=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`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&lt;div&gt;${num}&lt;/div&gt;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147462" y="1215965"/>
            <a:ext cx="5433350" cy="53083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numbers.js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27693"/>
            <a:ext cx="3818014" cy="2466348"/>
          </a:xfrm>
          <a:prstGeom prst="rect">
            <a:avLst/>
          </a:prstGeom>
        </p:spPr>
      </p:pic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236100" y="2971800"/>
            <a:ext cx="1791512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Bent Arrow 9"/>
          <p:cNvSpPr/>
          <p:nvPr/>
        </p:nvSpPr>
        <p:spPr>
          <a:xfrm>
            <a:off x="4377969" y="1838528"/>
            <a:ext cx="1750037" cy="1113654"/>
          </a:xfrm>
          <a:prstGeom prst="bentArrow">
            <a:avLst>
              <a:gd name="adj1" fmla="val 18665"/>
              <a:gd name="adj2" fmla="val 19639"/>
              <a:gd name="adj3" fmla="val 28122"/>
              <a:gd name="adj4" fmla="val 315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205552" y="4876800"/>
            <a:ext cx="2473453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780540" y="1838528"/>
            <a:ext cx="259080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Bent Arrow 9"/>
          <p:cNvSpPr/>
          <p:nvPr/>
        </p:nvSpPr>
        <p:spPr>
          <a:xfrm rot="16200000" flipV="1">
            <a:off x="5652613" y="4102641"/>
            <a:ext cx="881974" cy="1295400"/>
          </a:xfrm>
          <a:prstGeom prst="bentArrow">
            <a:avLst>
              <a:gd name="adj1" fmla="val 20202"/>
              <a:gd name="adj2" fmla="val 27689"/>
              <a:gd name="adj3" fmla="val 28122"/>
              <a:gd name="adj4" fmla="val 357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61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57344"/>
            <a:ext cx="8938472" cy="820600"/>
          </a:xfrm>
        </p:spPr>
        <p:txBody>
          <a:bodyPr/>
          <a:lstStyle/>
          <a:p>
            <a:r>
              <a:rPr lang="en-US" dirty="0"/>
              <a:t>Data Types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98224"/>
            <a:ext cx="8938472" cy="688256"/>
          </a:xfrm>
        </p:spPr>
        <p:txBody>
          <a:bodyPr/>
          <a:lstStyle/>
          <a:p>
            <a:r>
              <a:rPr lang="en-US" dirty="0"/>
              <a:t>Numbers, Strings, Booleans, Objects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41573" y="1219200"/>
            <a:ext cx="8101609" cy="3263009"/>
            <a:chOff x="1941573" y="1219200"/>
            <a:chExt cx="8101609" cy="3263009"/>
          </a:xfrm>
        </p:grpSpPr>
        <p:pic>
          <p:nvPicPr>
            <p:cNvPr id="4" name="Picture 3" descr="C:\Trash\binary-data-abstract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298" y="1219200"/>
              <a:ext cx="6021132" cy="326300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273">
              <a:off x="8268885" y="1963556"/>
              <a:ext cx="1774297" cy="177429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254338">
              <a:off x="1941573" y="2587325"/>
              <a:ext cx="1636439" cy="1636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0295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numbers</a:t>
            </a:r>
            <a:r>
              <a:rPr lang="en-US" dirty="0"/>
              <a:t> in JS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</a:t>
            </a:r>
            <a:r>
              <a:rPr lang="en-US" dirty="0"/>
              <a:t> (64-bit double-precision)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Numbers in JavaScript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9500" y="2038125"/>
            <a:ext cx="10492712" cy="41268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console.log(typeof(n) + ' ' + n);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5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bin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0b10000001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console.log(typeof(bin) + ' ' + bin);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129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x = Number.parseInt("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2.99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console.log(typeof(x) + ' ' + x);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2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y = Number("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2.99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console.log(typeof(y) + ' ' + y);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2.99</a:t>
            </a:r>
          </a:p>
        </p:txBody>
      </p:sp>
    </p:spTree>
    <p:extLst>
      <p:ext uri="{BB962C8B-B14F-4D97-AF65-F5344CB8AC3E}">
        <p14:creationId xmlns:p14="http://schemas.microsoft.com/office/powerpoint/2010/main" val="219960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in JavaScript are Floating-Point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45300" y="1143000"/>
            <a:ext cx="10921112" cy="53425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 = 3, b = 4 / a;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console.log(`a=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${a}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b=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${b}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a=3 b=1.3333333333333333 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/ 0);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* Infinity);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/ 0);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bigNum = 10000000000000000;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console.log(bigNum + 1);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10000000000000000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 = 0.01, sum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i=0; i&lt;100;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sum += num;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console.log(sum);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1.0000000000000007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12" y="4662590"/>
            <a:ext cx="2668587" cy="161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9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2209"/>
            <a:ext cx="11804822" cy="5570355"/>
          </a:xfrm>
        </p:spPr>
        <p:txBody>
          <a:bodyPr/>
          <a:lstStyle/>
          <a:p>
            <a:r>
              <a:rPr lang="en-US" dirty="0"/>
              <a:t>You are given an array of numbers</a:t>
            </a:r>
          </a:p>
          <a:p>
            <a:pPr lvl="1"/>
            <a:r>
              <a:rPr lang="en-US" dirty="0"/>
              <a:t>Print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20% VAT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sum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Calculate Sum + VAT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6245" y="2571344"/>
            <a:ext cx="10359768" cy="34189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sumVat(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of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sum);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console.log("VAT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0.20);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console.log("total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1.20);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677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https://judge.softuni.bg/Contests/287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551612" y="5517518"/>
            <a:ext cx="4724401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sumVat([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.20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2.60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3.50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210" y="1867712"/>
            <a:ext cx="3620825" cy="32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4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bg-BG" dirty="0"/>
              <a:t> </a:t>
            </a:r>
            <a:r>
              <a:rPr lang="en-US" dirty="0"/>
              <a:t>in JS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dirty="0"/>
              <a:t>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characters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in JavaScript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07100" y="1981200"/>
            <a:ext cx="10797512" cy="44038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ch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'x'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console.log(typeof(ch) + ' ' + ch);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x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console.log(typeof(str) + ' ' + str);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hello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[0]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[0]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Beware: no error, but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stays unchanged!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hello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console.log(str[10]);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949324" y="4267200"/>
            <a:ext cx="4800600" cy="625315"/>
          </a:xfrm>
          <a:prstGeom prst="wedgeRoundRectCallout">
            <a:avLst>
              <a:gd name="adj1" fmla="val -59961"/>
              <a:gd name="adj2" fmla="val 523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In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strict mode </a:t>
            </a:r>
            <a:r>
              <a:rPr lang="en-US" sz="2800" dirty="0">
                <a:solidFill>
                  <a:srgbClr val="FFFFFF"/>
                </a:solidFill>
              </a:rPr>
              <a:t>this gives error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249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given a string (text) and a letter</a:t>
            </a:r>
          </a:p>
          <a:p>
            <a:pPr lvl="1"/>
            <a:r>
              <a:rPr lang="en-US" dirty="0"/>
              <a:t>Count how many times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</a:t>
            </a:r>
            <a:r>
              <a:rPr lang="en-US" dirty="0"/>
              <a:t> occurs in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/>
              <a:t>Letter Occurrences </a:t>
            </a:r>
            <a:r>
              <a:rPr lang="en-US" dirty="0"/>
              <a:t>in String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11900" y="2667000"/>
            <a:ext cx="10187912" cy="32343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countLetter(str, letter)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count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i=0; i&lt;str.length;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(str[i] == letter)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count++;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count;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677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https://judge.softuni.bg/Contests/287</a:t>
            </a:r>
            <a:endParaRPr lang="en-US" dirty="0"/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8304212" y="3333344"/>
            <a:ext cx="3352800" cy="1594784"/>
          </a:xfrm>
          <a:prstGeom prst="wedgeRoundRectCallout">
            <a:avLst>
              <a:gd name="adj1" fmla="val -84259"/>
              <a:gd name="adj2" fmla="val -562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The input comes as two strings:</a:t>
            </a:r>
            <a:br>
              <a:rPr lang="en-US" sz="2800" dirty="0">
                <a:solidFill>
                  <a:srgbClr val="FFFFFF"/>
                </a:solidFill>
                <a:latin typeface="+mn-lt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letter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018212" y="5397730"/>
            <a:ext cx="5181600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countLetter('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240765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9512"/>
            <a:ext cx="11804822" cy="5570355"/>
          </a:xfrm>
        </p:spPr>
        <p:txBody>
          <a:bodyPr/>
          <a:lstStyle/>
          <a:p>
            <a:r>
              <a:rPr lang="en-US" dirty="0"/>
              <a:t>JS objects hold key-value pairs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in JavaScript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07100" y="1752600"/>
            <a:ext cx="10797512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point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 5, y: -2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console.log(point);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Object {x: 5, y: -2}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console.log(typeof(point));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object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 = {name:"my room", width: 4.5, height: 3.5};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rect.name = "old room";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rect.color = "red";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console.log(rect);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Object {name: "old room", width: 4.5, height: 3.5, color: "red"}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 = undefined;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"rect" now has no value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console.log(rect);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48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3" y="1066800"/>
            <a:ext cx="11887199" cy="5570355"/>
          </a:xfrm>
        </p:spPr>
        <p:txBody>
          <a:bodyPr/>
          <a:lstStyle/>
          <a:p>
            <a:r>
              <a:rPr lang="en-US" dirty="0"/>
              <a:t>We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minimum age </a:t>
            </a:r>
            <a:r>
              <a:rPr lang="en-US" dirty="0"/>
              <a:t>and two pairs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ages</a:t>
            </a:r>
          </a:p>
          <a:p>
            <a:pPr lvl="1"/>
            <a:r>
              <a:rPr lang="en-US" dirty="0"/>
              <a:t>Store each name and age into an object</a:t>
            </a:r>
          </a:p>
          <a:p>
            <a:pPr lvl="1"/>
            <a:r>
              <a:rPr lang="en-US" dirty="0"/>
              <a:t>Print each object whose age ≥ minimum age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Filter By Age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53574" y="3158325"/>
            <a:ext cx="11316926" cy="2911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filterByAge(minAge,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nameA,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ageA,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nameB,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ageB)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personA = {name:nameA, age:ageA};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personB = {name:nameB, age:ageB};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(personA.age &gt;= minAge) console.log(personA);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(personB.age &gt;= minAge) console.log(personB);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677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https://judge.softuni.bg/Contests/287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570412" y="5597436"/>
            <a:ext cx="7200088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filterByAge(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Ivan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Asen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403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9512"/>
            <a:ext cx="11804822" cy="5570355"/>
          </a:xfrm>
        </p:spPr>
        <p:txBody>
          <a:bodyPr/>
          <a:lstStyle/>
          <a:p>
            <a:r>
              <a:rPr lang="en-US" dirty="0"/>
              <a:t>JS converts between types automatically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Type Conversion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820679"/>
            <a:ext cx="5125289" cy="22956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ch = 'x';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console.log(typeof(ch));</a:t>
            </a:r>
            <a:endParaRPr lang="bg-BG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ch++;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now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console.log(typeof(ch));</a:t>
            </a:r>
            <a:endParaRPr lang="bg-BG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46812" y="1820679"/>
            <a:ext cx="5257800" cy="22956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 = 0xFF;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console.log(typeof(num));</a:t>
            </a:r>
            <a:endParaRPr lang="bg-BG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+ "x";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console.log(typeof(num));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255x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012" y="4494758"/>
            <a:ext cx="5125289" cy="18801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 = "1" * 1;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number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 = Boolean(n);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console.log(typeof(b));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console.log(b);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246812" y="4494758"/>
            <a:ext cx="5257800" cy="18801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 = [1];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n++;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now 2 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console.log(typeof(n));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5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99340" y="4857344"/>
            <a:ext cx="8938472" cy="820600"/>
          </a:xfrm>
        </p:spPr>
        <p:txBody>
          <a:bodyPr/>
          <a:lstStyle/>
          <a:p>
            <a:r>
              <a:rPr lang="en-US" dirty="0"/>
              <a:t>Static vs. Dynamic Languages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99340" y="5754968"/>
            <a:ext cx="8938472" cy="688256"/>
          </a:xfrm>
        </p:spPr>
        <p:txBody>
          <a:bodyPr/>
          <a:lstStyle/>
          <a:p>
            <a:r>
              <a:rPr lang="en-US" dirty="0"/>
              <a:t>C++ / C# / Java vs. JS / PHP / Python</a:t>
            </a:r>
          </a:p>
        </p:txBody>
      </p:sp>
      <p:pic>
        <p:nvPicPr>
          <p:cNvPr id="1026" name="Picture 2" descr="Резултат с изображение за static vs dynamic langu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496" y="995363"/>
            <a:ext cx="737616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610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that concatenates numbers as text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Input: a string parameter, holding a 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Output: the numbers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, concatenated as single string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Example: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'11'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"1234567891011"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String of Numbers 1…N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11900" y="3760746"/>
            <a:ext cx="10187912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numbers(n)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str = '';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i=1; i&lt;=n; i++) str += i;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str;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770812" y="5631322"/>
            <a:ext cx="3429000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numbers('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6677" y="622610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9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1664"/>
            <a:ext cx="8938472" cy="820600"/>
          </a:xfrm>
        </p:spPr>
        <p:txBody>
          <a:bodyPr/>
          <a:lstStyle/>
          <a:p>
            <a:r>
              <a:rPr lang="en-US" dirty="0"/>
              <a:t>Variables and Scope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49832"/>
            <a:ext cx="8938472" cy="688256"/>
          </a:xfrm>
        </p:spPr>
        <p:txBody>
          <a:bodyPr/>
          <a:lstStyle/>
          <a:p>
            <a:r>
              <a:rPr lang="en-US" b="1" dirty="0">
                <a:latin typeface="Consolas" panose="020B0609020204030204" pitchFamily="49" charset="0"/>
              </a:rPr>
              <a:t>let</a:t>
            </a:r>
            <a:r>
              <a:rPr lang="en-US" dirty="0"/>
              <a:t> vs. </a:t>
            </a:r>
            <a:r>
              <a:rPr lang="en-US" b="1" noProof="1">
                <a:latin typeface="Consolas" panose="020B0609020204030204" pitchFamily="49" charset="0"/>
              </a:rPr>
              <a:t>var</a:t>
            </a:r>
            <a:endParaRPr lang="en-US" noProof="1"/>
          </a:p>
        </p:txBody>
      </p:sp>
      <p:pic>
        <p:nvPicPr>
          <p:cNvPr id="8194" name="Picture 2" descr="Резултат с изображение за 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280" y="1207463"/>
            <a:ext cx="3288337" cy="328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Резултат с изображение за 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1724821"/>
            <a:ext cx="3578136" cy="24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06" y="1295400"/>
            <a:ext cx="1252988" cy="1249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77407" y="3304847"/>
            <a:ext cx="1252987" cy="12492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68478" y="2515950"/>
            <a:ext cx="2163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37B39"/>
                </a:solidFill>
              </a:rPr>
              <a:t>let x = 5;</a:t>
            </a:r>
          </a:p>
        </p:txBody>
      </p:sp>
    </p:spTree>
    <p:extLst>
      <p:ext uri="{BB962C8B-B14F-4D97-AF65-F5344CB8AC3E}">
        <p14:creationId xmlns:p14="http://schemas.microsoft.com/office/powerpoint/2010/main" val="1889002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in JS have no type, values have type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Variables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45301" y="1993914"/>
            <a:ext cx="10921112" cy="14646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x = 5; console.log(typeof(x));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'str'; console.log(typeof(x));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now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{x:5,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y:7}; console.log(typeof(x));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now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45301" y="3827394"/>
            <a:ext cx="10921112" cy="6336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 = 5, str = "hello";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variables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45301" y="4818294"/>
            <a:ext cx="10921112" cy="14646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Group declaration + assignment (destructuring)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name, x, y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"point", 5, 7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${name}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${x}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${y}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)`);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point(5, 7)</a:t>
            </a:r>
          </a:p>
        </p:txBody>
      </p:sp>
    </p:spTree>
    <p:extLst>
      <p:ext uri="{BB962C8B-B14F-4D97-AF65-F5344CB8AC3E}">
        <p14:creationId xmlns:p14="http://schemas.microsoft.com/office/powerpoint/2010/main" val="297731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1"/>
            <a:ext cx="5064302" cy="5570355"/>
          </a:xfrm>
        </p:spPr>
        <p:txBody>
          <a:bodyPr>
            <a:normAutofit/>
          </a:bodyPr>
          <a:lstStyle/>
          <a:p>
            <a:r>
              <a:rPr lang="en-US" dirty="0"/>
              <a:t>Calculate the figure area by given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Sample solution: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Figure Area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8012" y="3582871"/>
            <a:ext cx="1089660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figureArea(w, h, W, H)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pl-PL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s1, s2, s3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l-PL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h, 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H,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Math.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min(w,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min(h,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691334" y="1384518"/>
            <a:ext cx="6096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Right Arrow 15"/>
          <p:cNvSpPr/>
          <p:nvPr/>
        </p:nvSpPr>
        <p:spPr>
          <a:xfrm>
            <a:off x="10460680" y="2101959"/>
            <a:ext cx="483401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1089791" y="2014306"/>
            <a:ext cx="609600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17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https://judge.softuni.bg/Contests/287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12" y="586152"/>
            <a:ext cx="3962400" cy="2614247"/>
          </a:xfrm>
          <a:prstGeom prst="rect">
            <a:avLst/>
          </a:prstGeom>
        </p:spPr>
      </p:pic>
      <p:sp>
        <p:nvSpPr>
          <p:cNvPr id="26" name="Text Placeholder 5"/>
          <p:cNvSpPr txBox="1">
            <a:spLocks/>
          </p:cNvSpPr>
          <p:nvPr/>
        </p:nvSpPr>
        <p:spPr>
          <a:xfrm>
            <a:off x="6627811" y="5451826"/>
            <a:ext cx="4880507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figureArea(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250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  <p:bldP spid="2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 cannot access undefined variables</a:t>
            </a: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Once defined, variables cannot be deleted!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Undefined Variables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86609" y="1982761"/>
            <a:ext cx="10580194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Uncaught ReferenceError: x is not defined(…)</a:t>
            </a:r>
            <a:endParaRPr lang="bg-BG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48218" y="4259831"/>
            <a:ext cx="10580194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x = 5;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undefined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variable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exists, but has no value defined</a:t>
            </a:r>
            <a:endParaRPr lang="bg-BG" sz="30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44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50" y="1187089"/>
            <a:ext cx="4640062" cy="641711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let</a:t>
            </a:r>
            <a:r>
              <a:rPr lang="en-US" dirty="0"/>
              <a:t> has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 scope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Scope: let vs. </a:t>
            </a:r>
            <a:r>
              <a:rPr lang="en-US" noProof="1"/>
              <a:t>var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0612" y="1187086"/>
            <a:ext cx="5029200" cy="64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b="1" noProof="1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var</a:t>
            </a:r>
            <a:r>
              <a:rPr lang="en-US" sz="3400" dirty="0">
                <a:solidFill>
                  <a:prstClr val="white"/>
                </a:solidFill>
              </a:rPr>
              <a:t> has "</a:t>
            </a: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function scope</a:t>
            </a:r>
            <a:r>
              <a:rPr lang="en-US" sz="3400" dirty="0">
                <a:solidFill>
                  <a:prstClr val="white"/>
                </a:solidFill>
              </a:rPr>
              <a:t>"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94412" y="3953543"/>
            <a:ext cx="5410200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noProof="1"/>
              <a:t>function test() {</a:t>
            </a:r>
          </a:p>
          <a:p>
            <a:pPr lvl="1"/>
            <a:r>
              <a:rPr lang="en-US" noProof="1"/>
              <a:t>  console.log(x);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undefined</a:t>
            </a:r>
          </a:p>
          <a:p>
            <a:pPr lvl="1"/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var</a:t>
            </a:r>
            <a:r>
              <a:rPr lang="en-US" noProof="1"/>
              <a:t> x = 5;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lvl="1"/>
            <a:r>
              <a:rPr lang="en-US" noProof="1"/>
              <a:t>}</a:t>
            </a:r>
          </a:p>
          <a:p>
            <a:pPr lvl="1"/>
            <a:r>
              <a:rPr lang="en-US" noProof="1"/>
              <a:t>test();</a:t>
            </a:r>
            <a:endParaRPr lang="bg-BG" noProof="1"/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53568" y="3953543"/>
            <a:ext cx="5136044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noProof="1"/>
              <a:t>function test() {</a:t>
            </a:r>
          </a:p>
          <a:p>
            <a:pPr lvl="1"/>
            <a:r>
              <a:rPr lang="en-US" noProof="1"/>
              <a:t>  console.log(x);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Ref. error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lvl="1"/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let</a:t>
            </a:r>
            <a:r>
              <a:rPr lang="en-US" noProof="1"/>
              <a:t> x = 5;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lvl="1"/>
            <a:r>
              <a:rPr lang="en-US" noProof="1"/>
              <a:t>}</a:t>
            </a:r>
          </a:p>
          <a:p>
            <a:pPr lvl="1"/>
            <a:r>
              <a:rPr lang="en-US" noProof="1"/>
              <a:t>test();</a:t>
            </a:r>
            <a:endParaRPr lang="bg-BG" noProof="1"/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653568" y="2010562"/>
            <a:ext cx="5136044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x=1; x&lt;=5; x++)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 … 5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Ref. error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6094412" y="2004700"/>
            <a:ext cx="5410200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x=1; x&lt;=5; x++)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 … 5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</a:t>
            </a:r>
          </a:p>
        </p:txBody>
      </p:sp>
    </p:spTree>
    <p:extLst>
      <p:ext uri="{BB962C8B-B14F-4D97-AF65-F5344CB8AC3E}">
        <p14:creationId xmlns:p14="http://schemas.microsoft.com/office/powerpoint/2010/main" val="302534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50" y="1200094"/>
            <a:ext cx="4640062" cy="641711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let</a:t>
            </a:r>
            <a:r>
              <a:rPr lang="en-US" dirty="0"/>
              <a:t> has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 scope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Scope: let vs. </a:t>
            </a:r>
            <a:r>
              <a:rPr lang="en-US" noProof="1"/>
              <a:t>var (2)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0612" y="1200091"/>
            <a:ext cx="5029200" cy="64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b="1" noProof="1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var</a:t>
            </a:r>
            <a:r>
              <a:rPr lang="en-US" sz="3400" dirty="0">
                <a:solidFill>
                  <a:prstClr val="white"/>
                </a:solidFill>
              </a:rPr>
              <a:t> has "</a:t>
            </a: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function scope</a:t>
            </a:r>
            <a:r>
              <a:rPr lang="en-US" sz="3400" dirty="0">
                <a:solidFill>
                  <a:prstClr val="white"/>
                </a:solidFill>
              </a:rPr>
              <a:t>"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16150" y="2030173"/>
            <a:ext cx="5021062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 = 100;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block scope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100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x=1; x&lt;=5; x++)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 … 5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end of block scope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100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094412" y="2030173"/>
            <a:ext cx="5472000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 = 100;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function scope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100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x=1; x&lt;=5; x++)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 … 5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same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inside the loop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6478" y="2918613"/>
            <a:ext cx="4920406" cy="124786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94412" y="5077672"/>
            <a:ext cx="54720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noProof="1"/>
              <a:t>console.log(x);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undefined</a:t>
            </a:r>
          </a:p>
          <a:p>
            <a:pPr lvl="1"/>
            <a:r>
              <a:rPr lang="en-US" noProof="1"/>
              <a:t>var x;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16150" y="5077672"/>
            <a:ext cx="5021062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noProof="1"/>
              <a:t>console.log(x);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Ref. error</a:t>
            </a:r>
          </a:p>
          <a:p>
            <a:pPr lvl="1"/>
            <a:r>
              <a:rPr lang="en-US" noProof="1"/>
              <a:t>let x;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70612" y="2918613"/>
            <a:ext cx="5334000" cy="124786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69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Variables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16150" y="1934362"/>
            <a:ext cx="5325862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5;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console.log(window.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6150" y="1123894"/>
            <a:ext cx="5325862" cy="64171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browser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46812" y="1934362"/>
            <a:ext cx="5319600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5;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console.log(global.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46812" y="1123894"/>
            <a:ext cx="5319600" cy="64171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Server side (in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Node.js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16150" y="4468072"/>
            <a:ext cx="5325862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strict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10;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Reference error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5;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6240550" y="4468072"/>
            <a:ext cx="5325862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strict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5;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10;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will work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16150" y="3598817"/>
            <a:ext cx="10950262" cy="64171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Strict mode forbids using global variables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11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3" grpId="0" animBg="1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 supports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constants </a:t>
            </a:r>
            <a:r>
              <a:rPr lang="en-US" dirty="0"/>
              <a:t>– declared by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const</a:t>
            </a:r>
            <a:r>
              <a:rPr lang="en-US" noProof="1"/>
              <a:t> keyword</a:t>
            </a:r>
            <a:endParaRPr lang="en-US" dirty="0"/>
          </a:p>
          <a:p>
            <a:pPr lvl="1"/>
            <a:r>
              <a:rPr lang="en-US" dirty="0"/>
              <a:t>Once assigned, constants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 be modified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Declarations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4" y="2725413"/>
            <a:ext cx="10210798" cy="31419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path = '/images';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${path}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/logo.png`);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Logo path: /images/logo.png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path = '/img/new';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TypeError: Assignment to constant variable</a:t>
            </a:r>
          </a:p>
        </p:txBody>
      </p:sp>
    </p:spTree>
    <p:extLst>
      <p:ext uri="{BB962C8B-B14F-4D97-AF65-F5344CB8AC3E}">
        <p14:creationId xmlns:p14="http://schemas.microsoft.com/office/powerpoint/2010/main" val="358146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/>
              <a:t>Using the JS Console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22024"/>
            <a:ext cx="8938472" cy="688256"/>
          </a:xfrm>
        </p:spPr>
        <p:txBody>
          <a:bodyPr/>
          <a:lstStyle/>
          <a:p>
            <a:r>
              <a:rPr lang="en-US" dirty="0"/>
              <a:t>The "</a:t>
            </a:r>
            <a:r>
              <a:rPr lang="en-US" b="1" dirty="0">
                <a:latin typeface="Consolas" panose="020B0609020204030204" pitchFamily="49" charset="0"/>
              </a:rPr>
              <a:t>console</a:t>
            </a:r>
            <a:r>
              <a:rPr lang="en-US" dirty="0"/>
              <a:t>" Object</a:t>
            </a:r>
          </a:p>
        </p:txBody>
      </p:sp>
      <p:pic>
        <p:nvPicPr>
          <p:cNvPr id="10242" name="Picture 2" descr="Резултат с изображение за consol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8113">
            <a:off x="4395457" y="1371600"/>
            <a:ext cx="3245510" cy="324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97262">
            <a:off x="8232363" y="1665100"/>
            <a:ext cx="2597749" cy="2597749"/>
          </a:xfrm>
          <a:prstGeom prst="rect">
            <a:avLst/>
          </a:prstGeom>
        </p:spPr>
      </p:pic>
      <p:pic>
        <p:nvPicPr>
          <p:cNvPr id="10244" name="Picture 4" descr="Резултат с изображение за web brow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3762">
            <a:off x="912812" y="174477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187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143001"/>
            <a:ext cx="5141999" cy="5562599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Static Languages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Explicit type declaration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sz="3200" dirty="0"/>
              <a:t>Strongly typed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Type checking occurs at compile-time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Statically-typed languages: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C, C++, C#, Java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vs. </a:t>
            </a:r>
            <a:r>
              <a:rPr lang="en-US" dirty="0"/>
              <a:t>Dynamic Languages	</a:t>
            </a:r>
            <a:endParaRPr lang="bg-BG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862810" y="1143000"/>
            <a:ext cx="5678401" cy="5562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Dynamic (Scripting) Languages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Implicit type declaration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sz="3200" dirty="0"/>
              <a:t>Weakly typed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Type checking occurs at</a:t>
            </a:r>
            <a:br>
              <a:rPr lang="en-US" sz="3200" dirty="0"/>
            </a:br>
            <a:r>
              <a:rPr lang="en-US" sz="3200" dirty="0"/>
              <a:t>run-time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Dynamic languages: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JavaScript, PHP, Python, Ruby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01810" y="2583359"/>
            <a:ext cx="4149243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name = "Pesho"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int age = 25;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59610" y="2583358"/>
            <a:ext cx="4230601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name = "Pesho"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age = 25;</a:t>
            </a:r>
          </a:p>
        </p:txBody>
      </p:sp>
    </p:spTree>
    <p:extLst>
      <p:ext uri="{BB962C8B-B14F-4D97-AF65-F5344CB8AC3E}">
        <p14:creationId xmlns:p14="http://schemas.microsoft.com/office/powerpoint/2010/main" val="191496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"console" Object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74002" y="1295400"/>
            <a:ext cx="1007341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date is: " + new Date()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74002" y="3049624"/>
            <a:ext cx="1007341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console.error(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"Cannot load comments"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74002" y="4824383"/>
            <a:ext cx="1007341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console.warn(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"Article has no cover image"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02" y="3699696"/>
            <a:ext cx="5410499" cy="8739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02" y="5477281"/>
            <a:ext cx="6019800" cy="866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02" y="1945472"/>
            <a:ext cx="8820150" cy="857250"/>
          </a:xfrm>
          <a:prstGeom prst="rect">
            <a:avLst/>
          </a:prstGeom>
        </p:spPr>
      </p:pic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8382724" y="1171642"/>
            <a:ext cx="3426688" cy="1132257"/>
          </a:xfrm>
          <a:prstGeom prst="wedgeRoundRectCallout">
            <a:avLst>
              <a:gd name="adj1" fmla="val -79210"/>
              <a:gd name="adj2" fmla="val 369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Always appends a trailing new line: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98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the JS Debugger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97802" y="1199744"/>
            <a:ext cx="1007341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i=0; i&lt;10;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debugger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73" y="2581680"/>
            <a:ext cx="6013666" cy="385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2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In the browser we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alert()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confirm()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prompt()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 / Confirm / Prompt Popups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9758" y="1905000"/>
            <a:ext cx="10688654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("Greetings from JS");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39758" y="2895600"/>
            <a:ext cx="10688654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(confirm("Are you sure?")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document.write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("Confirmed");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document.write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("Canceled");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0206" t="20750"/>
          <a:stretch/>
        </p:blipFill>
        <p:spPr>
          <a:xfrm>
            <a:off x="7109134" y="1800983"/>
            <a:ext cx="4222029" cy="1555616"/>
          </a:xfrm>
          <a:prstGeom prst="roundRect">
            <a:avLst>
              <a:gd name="adj" fmla="val 14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 Placeholder 5"/>
          <p:cNvSpPr txBox="1">
            <a:spLocks/>
          </p:cNvSpPr>
          <p:nvPr/>
        </p:nvSpPr>
        <p:spPr>
          <a:xfrm>
            <a:off x="739758" y="5077672"/>
            <a:ext cx="10688654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name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prompt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("Your name:");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(`Hello, ${name}`);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464" y="3098509"/>
            <a:ext cx="4692526" cy="2028646"/>
          </a:xfrm>
          <a:prstGeom prst="roundRect">
            <a:avLst>
              <a:gd name="adj" fmla="val 14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4717327"/>
            <a:ext cx="3515556" cy="1788616"/>
          </a:xfrm>
          <a:prstGeom prst="roundRect">
            <a:avLst>
              <a:gd name="adj" fmla="val 14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329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the next day by given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year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month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</a:t>
            </a:r>
          </a:p>
          <a:p>
            <a:pPr lvl="1"/>
            <a:r>
              <a:rPr lang="en-US" dirty="0"/>
              <a:t>Example: 2016, 9, 30 </a:t>
            </a:r>
            <a:r>
              <a:rPr lang="en-US" dirty="0">
                <a:sym typeface="Wingdings" panose="05000000000000000000" pitchFamily="2" charset="2"/>
              </a:rPr>
              <a:t> 2016-10-1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Next Day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9758" y="2590800"/>
            <a:ext cx="10688654" cy="34189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calcNextDay(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date = new Date(year, month-1, day);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oneDay = 24 * 60 * 60 * 1000;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milliseconds in 1 day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nextDate = new Date(date.getTime() + oneDay);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nextDate.getFullYear() + "-"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(nextDate.getMonth() + 1) + '-'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nextDate.getDate();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https://judge.softuni.bg/Contests/287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780212" y="5536974"/>
            <a:ext cx="4648200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calcNextDay(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558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the distance between two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points</a:t>
            </a:r>
          </a:p>
          <a:p>
            <a:pPr lvl="1"/>
            <a:r>
              <a:rPr lang="en-US" dirty="0"/>
              <a:t>Sample solution: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9758" y="2590800"/>
            <a:ext cx="10688654" cy="34189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distanceBetweenPoints(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x2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pointA = {x:x1, y:y1};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pointB = {x:x2, y:y2};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distanceX = Math.pow(pointA.x - pointB.x, 2);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distanceY = Math.pow(pointA.y - pointB.y, 2);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Math.sqrt(distanceX + distanceY);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https://judge.softuni.bg/Contests/287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027612" y="5536973"/>
            <a:ext cx="6403761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distanceBetweenPoints(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05407" y="466922"/>
            <a:ext cx="73220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" name="Right Arrow 15"/>
          <p:cNvSpPr/>
          <p:nvPr/>
        </p:nvSpPr>
        <p:spPr>
          <a:xfrm>
            <a:off x="9008737" y="1442710"/>
            <a:ext cx="483401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6475412" y="3481700"/>
            <a:ext cx="4724400" cy="655389"/>
          </a:xfrm>
          <a:prstGeom prst="wedgeRoundRectCallout">
            <a:avLst>
              <a:gd name="adj1" fmla="val -63089"/>
              <a:gd name="adj2" fmla="val 624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U</a:t>
            </a:r>
            <a:r>
              <a:rPr lang="en-US" sz="2800" dirty="0">
                <a:solidFill>
                  <a:srgbClr val="FFFFFF"/>
                </a:solidFill>
              </a:rPr>
              <a:t>se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hlinkClick r:id="rId3"/>
              </a:rPr>
              <a:t>Pythagorean theorem</a:t>
            </a:r>
            <a:endParaRPr lang="bg-BG" sz="2800" b="1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643807" y="1371600"/>
            <a:ext cx="63298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091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1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Data Types and 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3532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273">
            <a:off x="8402820" y="1706929"/>
            <a:ext cx="2361590" cy="2361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018" y="1219200"/>
            <a:ext cx="1035527" cy="10323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338018" y="3093466"/>
            <a:ext cx="1035526" cy="10323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41284" y="2282041"/>
            <a:ext cx="2163734" cy="635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37B39"/>
                </a:solidFill>
              </a:rPr>
              <a:t>let x = 5;</a:t>
            </a:r>
          </a:p>
        </p:txBody>
      </p:sp>
    </p:spTree>
    <p:extLst>
      <p:ext uri="{BB962C8B-B14F-4D97-AF65-F5344CB8AC3E}">
        <p14:creationId xmlns:p14="http://schemas.microsoft.com/office/powerpoint/2010/main" val="37809096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9256799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sz="3200" dirty="0"/>
              <a:t> – dynamic (scripting) language</a:t>
            </a:r>
          </a:p>
          <a:p>
            <a:pPr lvl="1"/>
            <a:r>
              <a:rPr lang="en-US" sz="3000" dirty="0"/>
              <a:t>Variables have no type, values have type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Node.js</a:t>
            </a:r>
            <a:r>
              <a:rPr lang="en-US" sz="3200" dirty="0"/>
              <a:t> – server-side JS engine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WebStorm</a:t>
            </a:r>
            <a:r>
              <a:rPr lang="en-US" sz="3200" dirty="0"/>
              <a:t> – powerful, modern JS IDE</a:t>
            </a:r>
          </a:p>
          <a:p>
            <a:r>
              <a:rPr lang="en-US" sz="3200" dirty="0"/>
              <a:t>Insert JS in HTML by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&lt;script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src=…&gt;&lt;/script&gt;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Numbers</a:t>
            </a:r>
            <a:r>
              <a:rPr lang="en-US" sz="3200" dirty="0"/>
              <a:t> in JS are always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floating-point </a:t>
            </a:r>
            <a:r>
              <a:rPr lang="en-US" sz="3200" dirty="0"/>
              <a:t>(no integers)</a:t>
            </a:r>
          </a:p>
          <a:p>
            <a:r>
              <a:rPr lang="en-US" sz="3200" dirty="0"/>
              <a:t>JS uses automatic type conversion: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"3"</a:t>
            </a:r>
            <a:r>
              <a:rPr lang="en-US" sz="3200" dirty="0"/>
              <a:t> *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3200" noProof="1"/>
              <a:t> </a:t>
            </a:r>
            <a:r>
              <a:rPr lang="en-US" sz="3200" noProof="1">
                <a:sym typeface="Wingdings" panose="05000000000000000000" pitchFamily="2" charset="2"/>
              </a:rPr>
              <a:t>gives</a:t>
            </a:r>
            <a:r>
              <a:rPr lang="en-US" sz="3200" noProof="1"/>
              <a:t> "function scope",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let</a:t>
            </a:r>
            <a:r>
              <a:rPr lang="en-US" sz="3200" noProof="1"/>
              <a:t> </a:t>
            </a:r>
            <a:r>
              <a:rPr lang="en-US" sz="3200" noProof="1">
                <a:sym typeface="Wingdings" panose="05000000000000000000" pitchFamily="2" charset="2"/>
              </a:rPr>
              <a:t>gives "block scope"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690" y="1364127"/>
            <a:ext cx="3296922" cy="244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435" y="4267200"/>
            <a:ext cx="2009177" cy="20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6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</a:t>
            </a:r>
            <a:r>
              <a:rPr lang="en-US"/>
              <a:t>to JavaScript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237999" cy="5570355"/>
          </a:xfrm>
        </p:spPr>
        <p:txBody>
          <a:bodyPr>
            <a:normAutofit/>
          </a:bodyPr>
          <a:lstStyle/>
          <a:p>
            <a:pPr>
              <a:lnSpc>
                <a:spcPct val="108000"/>
              </a:lnSpc>
            </a:pPr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compiler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converts a high level language code (like C#, Java)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machine code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Machine code is executed by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CPU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VM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Most errors are found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compile time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before execution</a:t>
            </a:r>
          </a:p>
          <a:p>
            <a:pPr lvl="1">
              <a:lnSpc>
                <a:spcPct val="10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C++</a:t>
            </a:r>
            <a:r>
              <a:rPr lang="en-US" dirty="0"/>
              <a:t> use compilers to produce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native code </a:t>
            </a:r>
            <a:r>
              <a:rPr lang="en-US" dirty="0"/>
              <a:t>for the CPU</a:t>
            </a:r>
          </a:p>
          <a:p>
            <a:pPr lvl="1">
              <a:lnSpc>
                <a:spcPct val="10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/>
              <a:t> use compilers to produce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intermediate code </a:t>
            </a:r>
            <a:r>
              <a:rPr lang="en-US" dirty="0"/>
              <a:t>for VM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Compilers</a:t>
            </a:r>
            <a:endParaRPr lang="bg-BG" dirty="0"/>
          </a:p>
        </p:txBody>
      </p:sp>
      <p:pic>
        <p:nvPicPr>
          <p:cNvPr id="2050" name="Picture 2" descr="Резултат с изображение за compil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3048000"/>
            <a:ext cx="2533650" cy="312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85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8000"/>
              </a:lnSpc>
            </a:pPr>
            <a:r>
              <a:rPr lang="en-US" dirty="0"/>
              <a:t>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interpreter</a:t>
            </a:r>
            <a:r>
              <a:rPr lang="en-US" dirty="0"/>
              <a:t> executes a script code line by line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Code is analyzed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run-time</a:t>
            </a:r>
            <a:r>
              <a:rPr lang="en-US" dirty="0"/>
              <a:t> (no compilation)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Errors are found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run-time</a:t>
            </a:r>
            <a:r>
              <a:rPr lang="en-US" dirty="0"/>
              <a:t>, during the code execution</a:t>
            </a:r>
          </a:p>
          <a:p>
            <a:pPr lvl="1">
              <a:lnSpc>
                <a:spcPct val="10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Ruby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/>
              <a:t> use interpreters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JIT</a:t>
            </a:r>
            <a:r>
              <a:rPr lang="en-US" dirty="0"/>
              <a:t> (just-in time compilers) compile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native code </a:t>
            </a:r>
            <a:r>
              <a:rPr lang="en-US" dirty="0"/>
              <a:t>at runtime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JIT occurs during the execution, on demand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Available for Java, JavaScript and other languages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Interpreters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412" y="4749317"/>
            <a:ext cx="1704344" cy="17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4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Virtual machine (VM)</a:t>
            </a:r>
            <a:r>
              <a:rPr lang="en-US" dirty="0"/>
              <a:t> is</a:t>
            </a:r>
            <a:endParaRPr lang="en-US" b="1" dirty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virtual computer </a:t>
            </a:r>
            <a:r>
              <a:rPr lang="en-US" dirty="0"/>
              <a:t>(computer inside the computer)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Runs an intermediate code for a virtual CPU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VM-based languages: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JVM</a:t>
            </a:r>
            <a:r>
              <a:rPr lang="en-US" dirty="0"/>
              <a:t> (Java Virtual Machine) for Java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CLR</a:t>
            </a:r>
            <a:r>
              <a:rPr lang="en-US" dirty="0"/>
              <a:t> (Common language Runtime) for C# / .NET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HHVM</a:t>
            </a:r>
            <a:r>
              <a:rPr lang="en-US" dirty="0"/>
              <a:t> for PHP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 (VM)</a:t>
            </a:r>
            <a:endParaRPr lang="bg-BG" dirty="0"/>
          </a:p>
        </p:txBody>
      </p:sp>
      <p:pic>
        <p:nvPicPr>
          <p:cNvPr id="5122" name="Picture 2" descr="Резултат с изображение за virtual mach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211" y="3962399"/>
            <a:ext cx="2362201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64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600" dirty="0"/>
              <a:t>Compiled languages are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faster </a:t>
            </a:r>
            <a:r>
              <a:rPr lang="en-US" sz="3600" dirty="0"/>
              <a:t>than interpreted languages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C, C++, Go and Swift are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fast</a:t>
            </a:r>
          </a:p>
          <a:p>
            <a:pPr lvl="2">
              <a:lnSpc>
                <a:spcPct val="110000"/>
              </a:lnSpc>
            </a:pPr>
            <a:r>
              <a:rPr lang="en-US" sz="3200" dirty="0">
                <a:sym typeface="Wingdings" panose="05000000000000000000" pitchFamily="2" charset="2"/>
              </a:rPr>
              <a:t>Compiled to native code for CPU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>
                <a:sym typeface="Wingdings" panose="05000000000000000000" pitchFamily="2" charset="2"/>
              </a:rPr>
              <a:t>C# and Java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slower</a:t>
            </a:r>
          </a:p>
          <a:p>
            <a:pPr lvl="2">
              <a:lnSpc>
                <a:spcPct val="110000"/>
              </a:lnSpc>
            </a:pPr>
            <a:r>
              <a:rPr lang="en-US" sz="3200" dirty="0">
                <a:sym typeface="Wingdings" panose="05000000000000000000" pitchFamily="2" charset="2"/>
              </a:rPr>
              <a:t>Compiled to intermediate code for VM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>
                <a:sym typeface="Wingdings" panose="05000000000000000000" pitchFamily="2" charset="2"/>
              </a:rPr>
              <a:t>JS, Python, Ruby, PHP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even slower</a:t>
            </a:r>
          </a:p>
          <a:p>
            <a:pPr lvl="2">
              <a:lnSpc>
                <a:spcPct val="110000"/>
              </a:lnSpc>
            </a:pPr>
            <a:r>
              <a:rPr lang="en-US" sz="3200" dirty="0">
                <a:sym typeface="Wingdings" panose="05000000000000000000" pitchFamily="2" charset="2"/>
              </a:rPr>
              <a:t>Interpreted / JIT-compiled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Compiler vs. Interpreter vs. Virtual Machine</a:t>
            </a:r>
            <a:endParaRPr lang="bg-BG" dirty="0"/>
          </a:p>
        </p:txBody>
      </p:sp>
      <p:pic>
        <p:nvPicPr>
          <p:cNvPr id="6146" name="Picture 2" descr="Резултат с изображение за spe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769" y="2447217"/>
            <a:ext cx="3522395" cy="35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5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4707</TotalTime>
  <Words>3612</Words>
  <Application>Microsoft Office PowerPoint</Application>
  <PresentationFormat>Custom</PresentationFormat>
  <Paragraphs>537</Paragraphs>
  <Slides>59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Consolas</vt:lpstr>
      <vt:lpstr>Wingdings</vt:lpstr>
      <vt:lpstr>Wingdings 2</vt:lpstr>
      <vt:lpstr>SoftUni 16x9</vt:lpstr>
      <vt:lpstr>Introduction to JavaScript</vt:lpstr>
      <vt:lpstr>Table of Contents</vt:lpstr>
      <vt:lpstr>Have a Question?</vt:lpstr>
      <vt:lpstr>Static vs. Dynamic Languages</vt:lpstr>
      <vt:lpstr>Static vs. Dynamic Languages </vt:lpstr>
      <vt:lpstr>Compilers</vt:lpstr>
      <vt:lpstr>Interpreters</vt:lpstr>
      <vt:lpstr>Virtual Machines (VM)</vt:lpstr>
      <vt:lpstr>Compiler vs. Interpreter vs. Virtual Machine</vt:lpstr>
      <vt:lpstr>JavaScript IDEs</vt:lpstr>
      <vt:lpstr>Chrome Web Browser</vt:lpstr>
      <vt:lpstr>Firefox Web Browser</vt:lpstr>
      <vt:lpstr>Install the Latest Node.js</vt:lpstr>
      <vt:lpstr>Node.js</vt:lpstr>
      <vt:lpstr>Install WebStorm</vt:lpstr>
      <vt:lpstr>WebStorm</vt:lpstr>
      <vt:lpstr>WebStorm Debugger</vt:lpstr>
      <vt:lpstr>Visual Studio + Node.js Tools</vt:lpstr>
      <vt:lpstr>Debugging Node.js in Visual Studio</vt:lpstr>
      <vt:lpstr>VS + Node.js Tools: Lost Console Output</vt:lpstr>
      <vt:lpstr>JavaScript Syntax</vt:lpstr>
      <vt:lpstr>JavaScript Syntax</vt:lpstr>
      <vt:lpstr>JavaScript Code – Example</vt:lpstr>
      <vt:lpstr>Problem: Function to Sum 3 Numbers</vt:lpstr>
      <vt:lpstr>Test the Function in Your Browser</vt:lpstr>
      <vt:lpstr>Test the Function in the Judge System</vt:lpstr>
      <vt:lpstr>Mix HTML and JavaScript</vt:lpstr>
      <vt:lpstr>Mixing HTML + JavaScript</vt:lpstr>
      <vt:lpstr>Sum Numbers with HTML Form</vt:lpstr>
      <vt:lpstr>Load JavaScript File from HTML Document</vt:lpstr>
      <vt:lpstr>Data Types in JS</vt:lpstr>
      <vt:lpstr>Numbers in JavaScript</vt:lpstr>
      <vt:lpstr>Numbers in JavaScript are Floating-Point</vt:lpstr>
      <vt:lpstr>Problem: Calculate Sum + VAT</vt:lpstr>
      <vt:lpstr>Strings in JavaScript</vt:lpstr>
      <vt:lpstr>Problem: Letter Occurrences in String</vt:lpstr>
      <vt:lpstr>Objects in JavaScript</vt:lpstr>
      <vt:lpstr>Problem: Filter By Age</vt:lpstr>
      <vt:lpstr>Automatic Type Conversion</vt:lpstr>
      <vt:lpstr>Problem: String of Numbers 1…N</vt:lpstr>
      <vt:lpstr>Variables and Scope</vt:lpstr>
      <vt:lpstr>Assigning Variables</vt:lpstr>
      <vt:lpstr>Problem: Figure Area</vt:lpstr>
      <vt:lpstr>Undefined Variables</vt:lpstr>
      <vt:lpstr>Variable Scope: let vs. var</vt:lpstr>
      <vt:lpstr>Variable Scope: let vs. var (2)</vt:lpstr>
      <vt:lpstr>Global Variables</vt:lpstr>
      <vt:lpstr>Constant Declarations</vt:lpstr>
      <vt:lpstr>Using the JS Console</vt:lpstr>
      <vt:lpstr>The "console" Object in JS</vt:lpstr>
      <vt:lpstr>Invoking the JS Debugger</vt:lpstr>
      <vt:lpstr>Alert / Confirm / Prompt Popups</vt:lpstr>
      <vt:lpstr>Problem: Next Day</vt:lpstr>
      <vt:lpstr>Problem: Distance Between Points</vt:lpstr>
      <vt:lpstr>Practice: Data Types and Variables</vt:lpstr>
      <vt:lpstr>Summary</vt:lpstr>
      <vt:lpstr>Introduction to JavaScript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JavaScript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Viktor Kostadinov</cp:lastModifiedBy>
  <cp:revision>277</cp:revision>
  <dcterms:created xsi:type="dcterms:W3CDTF">2014-01-02T17:00:34Z</dcterms:created>
  <dcterms:modified xsi:type="dcterms:W3CDTF">2017-05-19T10:04:20Z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